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6"/>
  </p:notesMasterIdLst>
  <p:sldIdLst>
    <p:sldId id="260" r:id="rId2"/>
    <p:sldId id="261" r:id="rId3"/>
    <p:sldId id="266" r:id="rId4"/>
    <p:sldId id="265" r:id="rId5"/>
    <p:sldId id="271" r:id="rId6"/>
    <p:sldId id="273" r:id="rId7"/>
    <p:sldId id="279" r:id="rId8"/>
    <p:sldId id="274" r:id="rId9"/>
    <p:sldId id="280" r:id="rId10"/>
    <p:sldId id="272" r:id="rId11"/>
    <p:sldId id="281" r:id="rId12"/>
    <p:sldId id="275" r:id="rId13"/>
    <p:sldId id="282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2 – Jan </a:t>
            </a:r>
            <a:r>
              <a:rPr lang="en-US" dirty="0" smtClean="0"/>
              <a:t>15,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Challenge–  </a:t>
            </a:r>
          </a:p>
          <a:p>
            <a:pPr lvl="1"/>
            <a:r>
              <a:rPr lang="en-US" b="1" dirty="0" smtClean="0">
                <a:sym typeface="Euclid Extra" panose="02050502000505020303" pitchFamily="18" charset="2"/>
              </a:rPr>
              <a:t>Command term quiz</a:t>
            </a:r>
            <a:endParaRPr lang="en-US" b="1" dirty="0">
              <a:sym typeface="Euclid Extra" panose="02050502000505020303" pitchFamily="18" charset="2"/>
            </a:endParaRPr>
          </a:p>
          <a:p>
            <a:r>
              <a:rPr lang="en-US" sz="2600" b="1" dirty="0" smtClean="0">
                <a:sym typeface="Euclid Extra" panose="02050502000505020303" pitchFamily="18" charset="2"/>
              </a:rPr>
              <a:t>Today’s Objective: Conservation of </a:t>
            </a:r>
            <a:r>
              <a:rPr lang="en-US" sz="2600" b="1" dirty="0" smtClean="0">
                <a:sym typeface="Euclid Extra" panose="02050502000505020303" pitchFamily="18" charset="2"/>
              </a:rPr>
              <a:t>Energy</a:t>
            </a:r>
            <a:endParaRPr lang="en-US" sz="2600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 with Cons of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2378331"/>
            <a:ext cx="10003827" cy="389029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As long as </a:t>
            </a:r>
            <a:r>
              <a:rPr lang="en-US" sz="2400" b="1" u="sng" dirty="0" smtClean="0"/>
              <a:t>only conservative forces are present</a:t>
            </a:r>
            <a:r>
              <a:rPr lang="en-US" sz="2400" b="1" dirty="0" smtClean="0"/>
              <a:t>, then the total amount of </a:t>
            </a:r>
            <a:r>
              <a:rPr lang="en-US" sz="2400" b="1" u="sng" dirty="0" smtClean="0"/>
              <a:t>energy in an isolated system will be constant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Problem solving strategy is to inventory the types of energy present at </a:t>
            </a:r>
            <a:r>
              <a:rPr lang="en-US" sz="2400" b="1" u="sng" dirty="0" smtClean="0"/>
              <a:t>time 1</a:t>
            </a:r>
            <a:r>
              <a:rPr lang="en-US" sz="2400" b="1" dirty="0" smtClean="0"/>
              <a:t> and set their sum </a:t>
            </a:r>
            <a:r>
              <a:rPr lang="en-US" sz="2400" b="1" u="sng" dirty="0" smtClean="0"/>
              <a:t>equal</a:t>
            </a:r>
            <a:r>
              <a:rPr lang="en-US" sz="2400" b="1" dirty="0" smtClean="0"/>
              <a:t> to the inventory of types of energy present at </a:t>
            </a:r>
            <a:r>
              <a:rPr lang="en-US" sz="2400" b="1" u="sng" dirty="0" smtClean="0"/>
              <a:t>time 2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The types of problems one can solve this way are similar to problems we previously solved with kinematics. </a:t>
            </a:r>
          </a:p>
          <a:p>
            <a:r>
              <a:rPr lang="en-US" sz="2400" b="1" dirty="0" smtClean="0"/>
              <a:t>Hint: Choose a convenient point to set E</a:t>
            </a:r>
            <a:r>
              <a:rPr lang="en-US" sz="2400" b="1" baseline="-25000" dirty="0" smtClean="0"/>
              <a:t>p</a:t>
            </a:r>
            <a:r>
              <a:rPr lang="en-US" sz="2400" b="1" dirty="0" smtClean="0"/>
              <a:t> = 0 to make life easy. (Ex: </a:t>
            </a:r>
            <a:r>
              <a:rPr lang="en-US" sz="2400" b="1" dirty="0" err="1" smtClean="0"/>
              <a:t>U</a:t>
            </a:r>
            <a:r>
              <a:rPr lang="en-US" sz="2400" b="1" baseline="-25000" dirty="0" err="1" smtClean="0"/>
              <a:t>g</a:t>
            </a:r>
            <a:r>
              <a:rPr lang="en-US" sz="2400" b="1" dirty="0" smtClean="0"/>
              <a:t>= 0 at bottom of hill.)</a:t>
            </a:r>
          </a:p>
        </p:txBody>
      </p:sp>
    </p:spTree>
    <p:extLst>
      <p:ext uri="{BB962C8B-B14F-4D97-AF65-F5344CB8AC3E}">
        <p14:creationId xmlns:p14="http://schemas.microsoft.com/office/powerpoint/2010/main" val="36909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 with Cons of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70731" cy="34163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Ex: A 55 kg sled starting at rest slides down a virtually frictionless hill. How fast will the sled be moving when it reaches the field 1.2 m below?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Ex: What if the sled had an initial speed of 1.5 m/s?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7997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there is friction….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Friction is a nonconservative force that does negative work on a system. </a:t>
            </a:r>
          </a:p>
          <a:p>
            <a:r>
              <a:rPr lang="en-US" sz="2800" b="1" dirty="0" smtClean="0"/>
              <a:t>The change in energy of the system </a:t>
            </a:r>
            <a:r>
              <a:rPr lang="en-US" sz="2800" b="1" dirty="0" smtClean="0">
                <a:sym typeface="Euclid Symbol" panose="05050102010706020507" pitchFamily="18" charset="2"/>
              </a:rPr>
              <a:t>E = W is equal to the work done by friction.	Or   </a:t>
            </a:r>
          </a:p>
          <a:p>
            <a:r>
              <a:rPr lang="en-US" sz="2800" b="1" dirty="0" smtClean="0">
                <a:sym typeface="Euclid Symbol" panose="05050102010706020507" pitchFamily="18" charset="2"/>
              </a:rPr>
              <a:t>E</a:t>
            </a:r>
            <a:r>
              <a:rPr lang="en-US" sz="2800" b="1" baseline="-25000" dirty="0" smtClean="0">
                <a:sym typeface="Euclid Symbol" panose="05050102010706020507" pitchFamily="18" charset="2"/>
              </a:rPr>
              <a:t>k1</a:t>
            </a:r>
            <a:r>
              <a:rPr lang="en-US" sz="2800" b="1" dirty="0" smtClean="0">
                <a:sym typeface="Euclid Symbol" panose="05050102010706020507" pitchFamily="18" charset="2"/>
              </a:rPr>
              <a:t> + E</a:t>
            </a:r>
            <a:r>
              <a:rPr lang="en-US" sz="2800" b="1" baseline="-25000" dirty="0" smtClean="0">
                <a:sym typeface="Euclid Symbol" panose="05050102010706020507" pitchFamily="18" charset="2"/>
              </a:rPr>
              <a:t>P1</a:t>
            </a:r>
            <a:r>
              <a:rPr lang="en-US" sz="2800" b="1" dirty="0" smtClean="0">
                <a:sym typeface="Euclid Symbol" panose="05050102010706020507" pitchFamily="18" charset="2"/>
              </a:rPr>
              <a:t> + </a:t>
            </a:r>
            <a:r>
              <a:rPr lang="en-US" sz="2800" b="1" dirty="0" err="1" smtClean="0">
                <a:sym typeface="Euclid Symbol" panose="05050102010706020507" pitchFamily="18" charset="2"/>
              </a:rPr>
              <a:t>W</a:t>
            </a:r>
            <a:r>
              <a:rPr lang="en-US" sz="2800" b="1" baseline="-25000" dirty="0" err="1" smtClean="0">
                <a:sym typeface="Euclid Symbol" panose="05050102010706020507" pitchFamily="18" charset="2"/>
              </a:rPr>
              <a:t>nc</a:t>
            </a:r>
            <a:r>
              <a:rPr lang="en-US" sz="2800" b="1" dirty="0" smtClean="0">
                <a:sym typeface="Euclid Symbol" panose="05050102010706020507" pitchFamily="18" charset="2"/>
              </a:rPr>
              <a:t> = E</a:t>
            </a:r>
            <a:r>
              <a:rPr lang="en-US" sz="2800" b="1" baseline="-25000" dirty="0" smtClean="0">
                <a:sym typeface="Euclid Symbol" panose="05050102010706020507" pitchFamily="18" charset="2"/>
              </a:rPr>
              <a:t>K2</a:t>
            </a:r>
            <a:r>
              <a:rPr lang="en-US" sz="2800" b="1" dirty="0" smtClean="0">
                <a:sym typeface="Euclid Symbol" panose="05050102010706020507" pitchFamily="18" charset="2"/>
              </a:rPr>
              <a:t> + E</a:t>
            </a:r>
            <a:r>
              <a:rPr lang="en-US" sz="2800" b="1" baseline="-25000" dirty="0" smtClean="0">
                <a:sym typeface="Euclid Symbol" panose="05050102010706020507" pitchFamily="18" charset="2"/>
              </a:rPr>
              <a:t>P2</a:t>
            </a:r>
            <a:endParaRPr lang="en-US" sz="2800" b="1" dirty="0" smtClean="0">
              <a:sym typeface="Euclid Symbol" panose="05050102010706020507" pitchFamily="18" charset="2"/>
            </a:endParaRPr>
          </a:p>
          <a:p>
            <a:r>
              <a:rPr lang="en-US" sz="2800" b="1" dirty="0" err="1" smtClean="0">
                <a:sym typeface="Euclid Symbol" panose="05050102010706020507" pitchFamily="18" charset="2"/>
              </a:rPr>
              <a:t>W</a:t>
            </a:r>
            <a:r>
              <a:rPr lang="en-US" sz="2800" b="1" baseline="-25000" dirty="0" err="1" smtClean="0">
                <a:sym typeface="Euclid Symbol" panose="05050102010706020507" pitchFamily="18" charset="2"/>
              </a:rPr>
              <a:t>nc</a:t>
            </a:r>
            <a:r>
              <a:rPr lang="en-US" sz="2800" b="1" dirty="0" smtClean="0">
                <a:sym typeface="Euclid Symbol" panose="05050102010706020507" pitchFamily="18" charset="2"/>
              </a:rPr>
              <a:t> is the work done by all nonconservative forces. (Friction is just the most common one.)</a:t>
            </a:r>
          </a:p>
        </p:txBody>
      </p:sp>
    </p:spTree>
    <p:extLst>
      <p:ext uri="{BB962C8B-B14F-4D97-AF65-F5344CB8AC3E}">
        <p14:creationId xmlns:p14="http://schemas.microsoft.com/office/powerpoint/2010/main" val="424775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there is friction….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480" y="2355527"/>
            <a:ext cx="10174306" cy="34163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ym typeface="Euclid Symbol" panose="05050102010706020507" pitchFamily="18" charset="2"/>
              </a:rPr>
              <a:t>Ex: </a:t>
            </a:r>
            <a:r>
              <a:rPr lang="en-US" sz="2800" b="1" dirty="0"/>
              <a:t>A 62.9-kg downhill skier is moving with a speed of 12.9 m/s as he starts his descent from a level plateau at 123-m height to the ground below. The slope has an angle of 14.1 degrees and a coefficient of friction of 0.121. The skier coasts the entire descent without using his poles; upon reaching the bottom he continues to coast to a stop; the coefficient of friction along the level surface is 0.623. How far will he coast along the level area at the bottom of the slope? </a:t>
            </a:r>
            <a:r>
              <a:rPr lang="en-US" sz="2800" b="1" dirty="0" smtClean="0"/>
              <a:t>(Use energy methods)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2936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ym typeface="Euclid Extra" panose="02050502000505020303" pitchFamily="18" charset="2"/>
              </a:rPr>
              <a:t>Exit Slip- What conditions must be met to apply conservation of energy for a system?</a:t>
            </a:r>
            <a:endParaRPr lang="en-US" sz="2400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Conservation of Energy Worksheet </a:t>
            </a:r>
            <a:r>
              <a:rPr lang="en-US" b="1" dirty="0" smtClean="0"/>
              <a:t>p1-2</a:t>
            </a:r>
            <a:endParaRPr lang="en-US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Read 2.3 p78-95 about Work and Energy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IB 2.3 Work, Energy and Power </a:t>
            </a:r>
          </a:p>
          <a:p>
            <a:pPr lvl="1"/>
            <a:r>
              <a:rPr lang="en-US" sz="2000" b="1" dirty="0" smtClean="0"/>
              <a:t>Conservation of </a:t>
            </a:r>
            <a:r>
              <a:rPr lang="en-US" sz="2000" b="1" dirty="0" smtClean="0"/>
              <a:t>Energy</a:t>
            </a:r>
            <a:endParaRPr lang="en-US" sz="2000" b="1" dirty="0" smtClean="0"/>
          </a:p>
          <a:p>
            <a:r>
              <a:rPr lang="en-US" sz="2400" b="1" dirty="0" smtClean="0"/>
              <a:t>Assignment: </a:t>
            </a:r>
          </a:p>
          <a:p>
            <a:pPr lvl="1"/>
            <a:r>
              <a:rPr lang="en-US" sz="2000" b="1" dirty="0" smtClean="0"/>
              <a:t>Conservation of Energy </a:t>
            </a:r>
            <a:r>
              <a:rPr lang="en-US" sz="2000" b="1" dirty="0" smtClean="0"/>
              <a:t>Worksheet p 1-2</a:t>
            </a:r>
            <a:endParaRPr lang="en-US" sz="2000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Agenda</a:t>
            </a:r>
          </a:p>
          <a:p>
            <a:pPr lvl="1"/>
            <a:r>
              <a:rPr lang="en-US" sz="2000" b="1" dirty="0"/>
              <a:t>Types of Systems</a:t>
            </a:r>
          </a:p>
          <a:p>
            <a:pPr lvl="1"/>
            <a:r>
              <a:rPr lang="en-US" sz="2000" b="1" dirty="0" smtClean="0"/>
              <a:t>More about Energy, Heat and Work</a:t>
            </a:r>
          </a:p>
          <a:p>
            <a:pPr lvl="1"/>
            <a:r>
              <a:rPr lang="en-US" sz="2000" b="1" dirty="0" smtClean="0"/>
              <a:t>Conservative Forces</a:t>
            </a:r>
          </a:p>
          <a:p>
            <a:pPr lvl="1"/>
            <a:r>
              <a:rPr lang="en-US" sz="2000" b="1" dirty="0" smtClean="0"/>
              <a:t>Conservation of </a:t>
            </a:r>
            <a:r>
              <a:rPr lang="en-US" sz="2000" b="1" dirty="0" smtClean="0"/>
              <a:t>Energy</a:t>
            </a:r>
          </a:p>
          <a:p>
            <a:pPr lvl="1"/>
            <a:r>
              <a:rPr lang="en-US" sz="2000" b="1" dirty="0" smtClean="0"/>
              <a:t>Conservation of Energy with Nonconservative forces</a:t>
            </a:r>
            <a:endParaRPr lang="en-US" sz="2000" b="1" dirty="0" smtClean="0"/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6914" y="2185046"/>
            <a:ext cx="8761412" cy="34163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Depending on how you draw the boundary of your system, there are three types of systems that can occur: Open, Closed and Isolated.</a:t>
            </a:r>
          </a:p>
          <a:p>
            <a:r>
              <a:rPr lang="en-US" sz="2400" b="1" dirty="0" smtClean="0"/>
              <a:t>An </a:t>
            </a:r>
            <a:r>
              <a:rPr lang="en-US" sz="2400" b="1" u="sng" dirty="0" smtClean="0"/>
              <a:t>open </a:t>
            </a:r>
            <a:r>
              <a:rPr lang="en-US" sz="2400" b="1" dirty="0" smtClean="0"/>
              <a:t>system </a:t>
            </a:r>
            <a:r>
              <a:rPr lang="en-US" sz="2400" b="1" u="sng" dirty="0" smtClean="0"/>
              <a:t>allows both matter and energy </a:t>
            </a:r>
            <a:r>
              <a:rPr lang="en-US" sz="2400" b="1" dirty="0" smtClean="0"/>
              <a:t>(in the form of work and/or heat) to flow over the border of the system.</a:t>
            </a:r>
          </a:p>
          <a:p>
            <a:r>
              <a:rPr lang="en-US" sz="2400" b="1" dirty="0" smtClean="0"/>
              <a:t>A </a:t>
            </a:r>
            <a:r>
              <a:rPr lang="en-US" sz="2400" b="1" u="sng" dirty="0" smtClean="0"/>
              <a:t>closed</a:t>
            </a:r>
            <a:r>
              <a:rPr lang="en-US" sz="2400" b="1" dirty="0" smtClean="0"/>
              <a:t> system </a:t>
            </a:r>
            <a:r>
              <a:rPr lang="en-US" sz="2400" b="1" u="sng" dirty="0" smtClean="0"/>
              <a:t>prohibits matter exchange</a:t>
            </a:r>
            <a:r>
              <a:rPr lang="en-US" sz="2400" b="1" dirty="0" smtClean="0"/>
              <a:t> over the border, but still </a:t>
            </a:r>
            <a:r>
              <a:rPr lang="en-US" sz="2400" b="1" u="sng" dirty="0" smtClean="0"/>
              <a:t>allows a change in energy </a:t>
            </a:r>
            <a:r>
              <a:rPr lang="en-US" sz="2400" b="1" dirty="0" smtClean="0"/>
              <a:t>(heat and/or work)</a:t>
            </a:r>
          </a:p>
          <a:p>
            <a:r>
              <a:rPr lang="en-US" sz="2400" b="1" dirty="0" smtClean="0"/>
              <a:t>An </a:t>
            </a:r>
            <a:r>
              <a:rPr lang="en-US" sz="2400" b="1" u="sng" dirty="0" smtClean="0"/>
              <a:t>isolated</a:t>
            </a:r>
            <a:r>
              <a:rPr lang="en-US" sz="2400" b="1" dirty="0" smtClean="0"/>
              <a:t> system </a:t>
            </a:r>
            <a:r>
              <a:rPr lang="en-US" sz="2400" b="1" u="sng" dirty="0" smtClean="0"/>
              <a:t>prohibits both matter and energy </a:t>
            </a:r>
            <a:r>
              <a:rPr lang="en-US" sz="2400" b="1" dirty="0" smtClean="0"/>
              <a:t>exchange over the border of the system.</a:t>
            </a:r>
          </a:p>
        </p:txBody>
      </p:sp>
    </p:spTree>
    <p:extLst>
      <p:ext uri="{BB962C8B-B14F-4D97-AF65-F5344CB8AC3E}">
        <p14:creationId xmlns:p14="http://schemas.microsoft.com/office/powerpoint/2010/main" val="279894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in energy for a system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5" y="2603500"/>
                <a:ext cx="10409236" cy="34163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2400" b="1" dirty="0" smtClean="0"/>
                  <a:t>Positive work on the system, W</a:t>
                </a:r>
                <a:r>
                  <a:rPr lang="en-US" sz="2400" b="1" baseline="-25000" dirty="0" smtClean="0"/>
                  <a:t>in</a:t>
                </a:r>
                <a:endParaRPr lang="en-US" sz="2400" b="1" dirty="0" smtClean="0"/>
              </a:p>
              <a:p>
                <a:pPr lvl="1"/>
                <a:r>
                  <a:rPr lang="en-US" sz="2000" b="1" dirty="0" smtClean="0"/>
                  <a:t>Adds to the energy of a system.</a:t>
                </a:r>
              </a:p>
              <a:p>
                <a:r>
                  <a:rPr lang="en-US" sz="2400" b="1" dirty="0"/>
                  <a:t>N</a:t>
                </a:r>
                <a:r>
                  <a:rPr lang="en-US" sz="2400" b="1" dirty="0" smtClean="0"/>
                  <a:t>egative work on the system, </a:t>
                </a:r>
                <a:r>
                  <a:rPr lang="en-US" sz="2400" b="1" dirty="0" err="1" smtClean="0"/>
                  <a:t>W</a:t>
                </a:r>
                <a:r>
                  <a:rPr lang="en-US" sz="2400" b="1" baseline="-25000" dirty="0" err="1" smtClean="0"/>
                  <a:t>out</a:t>
                </a:r>
                <a:endParaRPr lang="en-US" sz="2400" b="1" dirty="0" smtClean="0"/>
              </a:p>
              <a:p>
                <a:pPr lvl="1"/>
                <a:r>
                  <a:rPr lang="en-US" sz="2000" b="1" dirty="0" smtClean="0"/>
                  <a:t>Removes </a:t>
                </a:r>
                <a:r>
                  <a:rPr lang="en-US" sz="2000" b="1" dirty="0"/>
                  <a:t>energy from a system </a:t>
                </a:r>
                <a:endParaRPr lang="en-US" sz="2000" b="1" dirty="0" smtClean="0"/>
              </a:p>
              <a:p>
                <a:r>
                  <a:rPr lang="en-US" sz="2400" b="1" dirty="0" smtClean="0"/>
                  <a:t>Positive Heat, Q</a:t>
                </a:r>
                <a:r>
                  <a:rPr lang="en-US" sz="2400" b="1" baseline="-25000" dirty="0" smtClean="0"/>
                  <a:t>in</a:t>
                </a:r>
              </a:p>
              <a:p>
                <a:pPr lvl="1"/>
                <a:r>
                  <a:rPr lang="en-US" sz="2000" b="1" dirty="0"/>
                  <a:t>Adds to the energy of a system</a:t>
                </a:r>
                <a:r>
                  <a:rPr lang="en-US" sz="2400" b="1" dirty="0"/>
                  <a:t>.</a:t>
                </a:r>
              </a:p>
              <a:p>
                <a:r>
                  <a:rPr lang="en-US" sz="2400" b="1" dirty="0"/>
                  <a:t>Negative </a:t>
                </a:r>
                <a:r>
                  <a:rPr lang="en-US" sz="2400" b="1" dirty="0" smtClean="0"/>
                  <a:t>Heat,  </a:t>
                </a:r>
                <a:r>
                  <a:rPr lang="en-US" sz="2400" b="1" dirty="0" err="1" smtClean="0"/>
                  <a:t>Q</a:t>
                </a:r>
                <a:r>
                  <a:rPr lang="en-US" sz="2400" b="1" baseline="-25000" dirty="0" err="1" smtClean="0"/>
                  <a:t>out</a:t>
                </a:r>
                <a:endParaRPr lang="en-US" sz="2400" b="1" dirty="0"/>
              </a:p>
              <a:p>
                <a:pPr lvl="1"/>
                <a:r>
                  <a:rPr lang="en-US" sz="2000" b="1" dirty="0"/>
                  <a:t>Removes energy from a system </a:t>
                </a:r>
                <a:r>
                  <a:rPr lang="en-US" sz="1800" b="1" dirty="0" smtClean="0"/>
                  <a:t>			Overall: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𝑬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𝑾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𝑸</m:t>
                    </m:r>
                  </m:oMath>
                </a14:m>
                <a:endParaRPr lang="en-US" sz="2400" b="1" dirty="0"/>
              </a:p>
              <a:p>
                <a:endParaRPr lang="en-US" sz="22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5" y="2603500"/>
                <a:ext cx="10409236" cy="3416300"/>
              </a:xfrm>
              <a:blipFill>
                <a:blip r:embed="rId2"/>
                <a:stretch>
                  <a:fillRect l="-351" t="-21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541" y="2408651"/>
            <a:ext cx="329565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0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of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6432" y="2138551"/>
            <a:ext cx="10112313" cy="34163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If you can identify </a:t>
            </a:r>
            <a:r>
              <a:rPr lang="en-US" sz="2800" b="1" u="sng" dirty="0" smtClean="0"/>
              <a:t>an isolated system</a:t>
            </a:r>
            <a:r>
              <a:rPr lang="en-US" sz="2800" b="1" dirty="0" smtClean="0"/>
              <a:t>, then the </a:t>
            </a:r>
            <a:r>
              <a:rPr lang="en-US" sz="2800" b="1" u="sng" dirty="0" smtClean="0">
                <a:sym typeface="Euclid Symbol" panose="05050102010706020507" pitchFamily="18" charset="2"/>
              </a:rPr>
              <a:t>E for the system will be zero</a:t>
            </a:r>
            <a:r>
              <a:rPr lang="en-US" sz="2800" b="1" dirty="0" smtClean="0">
                <a:sym typeface="Euclid Symbol" panose="05050102010706020507" pitchFamily="18" charset="2"/>
              </a:rPr>
              <a:t>. The result is a </a:t>
            </a:r>
            <a:r>
              <a:rPr lang="en-US" sz="2800" b="1" u="sng" dirty="0" smtClean="0">
                <a:sym typeface="Euclid Symbol" panose="05050102010706020507" pitchFamily="18" charset="2"/>
              </a:rPr>
              <a:t>conservation of energy</a:t>
            </a:r>
            <a:r>
              <a:rPr lang="en-US" sz="2800" b="1" dirty="0" smtClean="0">
                <a:sym typeface="Euclid Symbol" panose="05050102010706020507" pitchFamily="18" charset="2"/>
              </a:rPr>
              <a:t> between any two states of the system over time. </a:t>
            </a:r>
          </a:p>
          <a:p>
            <a:pPr lvl="1"/>
            <a:r>
              <a:rPr lang="en-US" sz="2600" b="1" dirty="0" smtClean="0">
                <a:sym typeface="Euclid Symbol" panose="05050102010706020507" pitchFamily="18" charset="2"/>
              </a:rPr>
              <a:t>Many physical situations fall under this category. </a:t>
            </a:r>
            <a:endParaRPr lang="en-US" sz="2600" b="1" dirty="0">
              <a:sym typeface="Euclid Symbol" panose="05050102010706020507" pitchFamily="18" charset="2"/>
            </a:endParaRPr>
          </a:p>
          <a:p>
            <a:r>
              <a:rPr lang="en-US" sz="2800" b="1" dirty="0" smtClean="0">
                <a:sym typeface="Euclid Symbol" panose="05050102010706020507" pitchFamily="18" charset="2"/>
              </a:rPr>
              <a:t>The notable exception is when there is an external force doing work on the system, usually in the form of friction. </a:t>
            </a:r>
          </a:p>
          <a:p>
            <a:r>
              <a:rPr lang="en-US" sz="2800" b="1" dirty="0" smtClean="0">
                <a:sym typeface="Euclid Symbol" panose="05050102010706020507" pitchFamily="18" charset="2"/>
              </a:rPr>
              <a:t>Note: This is a conservation of energy </a:t>
            </a:r>
            <a:r>
              <a:rPr lang="en-US" sz="2800" b="1" u="sng" dirty="0" smtClean="0">
                <a:sym typeface="Euclid Symbol" panose="05050102010706020507" pitchFamily="18" charset="2"/>
              </a:rPr>
              <a:t>for a given system</a:t>
            </a:r>
            <a:r>
              <a:rPr lang="en-US" sz="2800" b="1" dirty="0" smtClean="0">
                <a:sym typeface="Euclid Symbol" panose="05050102010706020507" pitchFamily="18" charset="2"/>
              </a:rPr>
              <a:t>. Contrast this to the general idea of conservation of energy in the universe.</a:t>
            </a:r>
            <a:endParaRPr lang="en-US" sz="20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1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Conservative Forces 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41" y="2293749"/>
            <a:ext cx="10709327" cy="4277531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A </a:t>
            </a:r>
            <a:r>
              <a:rPr lang="en-US" sz="2400" b="1" u="sng" dirty="0" smtClean="0"/>
              <a:t>closed loop sequence </a:t>
            </a:r>
            <a:r>
              <a:rPr lang="en-US" sz="2400" b="1" dirty="0" smtClean="0"/>
              <a:t>is any series of events that returns a system to the same conditions present at the beginning of the loop.</a:t>
            </a:r>
          </a:p>
          <a:p>
            <a:r>
              <a:rPr lang="en-US" sz="2400" b="1" dirty="0" smtClean="0"/>
              <a:t>If a </a:t>
            </a:r>
            <a:r>
              <a:rPr lang="en-US" sz="2400" b="1" dirty="0"/>
              <a:t>force </a:t>
            </a:r>
            <a:r>
              <a:rPr lang="en-US" sz="2400" b="1" dirty="0" smtClean="0"/>
              <a:t>does </a:t>
            </a:r>
            <a:r>
              <a:rPr lang="en-US" sz="2400" b="1" u="sng" dirty="0"/>
              <a:t>no net work </a:t>
            </a:r>
            <a:r>
              <a:rPr lang="en-US" sz="2400" b="1" dirty="0"/>
              <a:t>during any closed </a:t>
            </a:r>
            <a:r>
              <a:rPr lang="en-US" sz="2400" b="1" dirty="0" smtClean="0"/>
              <a:t>loop sequence of events, </a:t>
            </a:r>
            <a:r>
              <a:rPr lang="en-US" sz="2400" b="1" dirty="0"/>
              <a:t>then the force is conservative. If work is done, the force </a:t>
            </a:r>
            <a:r>
              <a:rPr lang="en-US" sz="2400" b="1" dirty="0" smtClean="0"/>
              <a:t>is nonconservative</a:t>
            </a:r>
            <a:r>
              <a:rPr lang="en-US" sz="2400" b="1" dirty="0"/>
              <a:t>. </a:t>
            </a:r>
            <a:endParaRPr lang="en-US" sz="2400" b="1" dirty="0" smtClean="0"/>
          </a:p>
          <a:p>
            <a:r>
              <a:rPr lang="en-US" sz="2400" b="1" dirty="0" smtClean="0"/>
              <a:t>Consider a swinging pendulum. The work done by gravity over a complete swing is zero. It has positive work as the pendulum falls, but does an equal amount of negative work as the pendulum rises again. </a:t>
            </a:r>
          </a:p>
          <a:p>
            <a:r>
              <a:rPr lang="en-US" sz="2400" b="1" dirty="0" smtClean="0"/>
              <a:t>Therefore, </a:t>
            </a:r>
            <a:r>
              <a:rPr lang="en-US" sz="2400" b="1" u="sng" dirty="0" smtClean="0"/>
              <a:t>gravity is a conservative force.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366" y="553677"/>
            <a:ext cx="1977926" cy="143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35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Gravitational Potential 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93749"/>
            <a:ext cx="10314440" cy="4277531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For every conservative force, there is a corresponding potential energy, U,  defined</a:t>
            </a:r>
            <a:r>
              <a:rPr lang="en-US" sz="2800" b="1" dirty="0"/>
              <a:t> </a:t>
            </a:r>
            <a:r>
              <a:rPr lang="en-US" sz="2800" b="1" dirty="0" smtClean="0"/>
              <a:t>as the opposite of the work done by the conservative force.  </a:t>
            </a:r>
          </a:p>
          <a:p>
            <a:r>
              <a:rPr lang="en-US" sz="2800" b="1" dirty="0" smtClean="0"/>
              <a:t>For the work done by gravity…</a:t>
            </a:r>
          </a:p>
          <a:p>
            <a:r>
              <a:rPr lang="en-US" sz="2800" b="1" dirty="0" smtClean="0"/>
              <a:t> </a:t>
            </a:r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g</a:t>
            </a:r>
            <a:r>
              <a:rPr lang="en-US" sz="2800" b="1" dirty="0" smtClean="0"/>
              <a:t> = – </a:t>
            </a:r>
            <a:r>
              <a:rPr lang="en-US" sz="2800" b="1" dirty="0" err="1" smtClean="0"/>
              <a:t>W</a:t>
            </a:r>
            <a:r>
              <a:rPr lang="en-US" sz="2800" b="1" baseline="-25000" dirty="0" err="1" smtClean="0"/>
              <a:t>g</a:t>
            </a:r>
            <a:r>
              <a:rPr lang="en-US" sz="2800" b="1" baseline="-25000" dirty="0" smtClean="0"/>
              <a:t>		</a:t>
            </a:r>
            <a:r>
              <a:rPr lang="en-US" sz="2600" b="1" dirty="0" smtClean="0"/>
              <a:t>(Note IB uses the general </a:t>
            </a:r>
          </a:p>
          <a:p>
            <a:pPr marL="457200" lvl="1" indent="0">
              <a:buNone/>
            </a:pPr>
            <a:r>
              <a:rPr lang="en-US" sz="2600" b="1" dirty="0"/>
              <a:t>	</a:t>
            </a:r>
            <a:r>
              <a:rPr lang="en-US" sz="2600" b="1" dirty="0" smtClean="0"/>
              <a:t>		      symbol E</a:t>
            </a:r>
            <a:r>
              <a:rPr lang="en-US" sz="2600" b="1" baseline="-25000" dirty="0" smtClean="0"/>
              <a:t>p</a:t>
            </a:r>
            <a:r>
              <a:rPr lang="en-US" sz="2600" b="1" dirty="0" smtClean="0"/>
              <a:t>  for all potential energies)</a:t>
            </a:r>
          </a:p>
          <a:p>
            <a:r>
              <a:rPr lang="en-US" sz="3600" b="1" dirty="0" err="1" smtClean="0"/>
              <a:t>U</a:t>
            </a:r>
            <a:r>
              <a:rPr lang="en-US" sz="3600" b="1" baseline="-25000" dirty="0" err="1" smtClean="0"/>
              <a:t>g</a:t>
            </a:r>
            <a:r>
              <a:rPr lang="en-US" sz="3600" b="1" baseline="-25000" dirty="0" smtClean="0"/>
              <a:t> </a:t>
            </a:r>
            <a:r>
              <a:rPr lang="en-US" sz="3600" b="1" dirty="0" smtClean="0"/>
              <a:t> = </a:t>
            </a:r>
            <a:r>
              <a:rPr lang="en-US" sz="3600" b="1" dirty="0" err="1" smtClean="0"/>
              <a:t>mgh</a:t>
            </a:r>
            <a:endParaRPr lang="en-US" sz="3600" b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3310825"/>
            <a:ext cx="27432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87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340244"/>
            <a:ext cx="8761412" cy="4277532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dirty="0"/>
              <a:t>Consider a mass oscillating on a spring on a horizontal frictionless table</a:t>
            </a:r>
            <a:r>
              <a:rPr lang="en-US" sz="2600" b="1" dirty="0" smtClean="0"/>
              <a:t>.</a:t>
            </a:r>
          </a:p>
          <a:p>
            <a:r>
              <a:rPr lang="en-US" sz="2600" b="1" dirty="0" smtClean="0"/>
              <a:t>For </a:t>
            </a:r>
            <a:r>
              <a:rPr lang="en-US" sz="2600" b="1" dirty="0"/>
              <a:t>one complete cycle, the spring does zero work. </a:t>
            </a:r>
            <a:endParaRPr lang="en-US" sz="2600" b="1" dirty="0" smtClean="0"/>
          </a:p>
          <a:p>
            <a:pPr lvl="1"/>
            <a:r>
              <a:rPr lang="en-US" sz="2400" b="1" dirty="0" smtClean="0"/>
              <a:t>As </a:t>
            </a:r>
            <a:r>
              <a:rPr lang="en-US" sz="2400" b="1" dirty="0"/>
              <a:t>the mass is being compressed, the spring does negative </a:t>
            </a:r>
            <a:r>
              <a:rPr lang="en-US" sz="2400" b="1" dirty="0" smtClean="0"/>
              <a:t>work.</a:t>
            </a:r>
          </a:p>
          <a:p>
            <a:pPr lvl="1"/>
            <a:r>
              <a:rPr lang="en-US" sz="2400" b="1" dirty="0" smtClean="0"/>
              <a:t>As </a:t>
            </a:r>
            <a:r>
              <a:rPr lang="en-US" sz="2400" b="1" dirty="0"/>
              <a:t>it moves back to equilibrium it does an equal amount of positive work. 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As </a:t>
            </a:r>
            <a:r>
              <a:rPr lang="en-US" sz="2400" b="1" dirty="0"/>
              <a:t>is becomes extended, the spring again does negative </a:t>
            </a:r>
            <a:r>
              <a:rPr lang="en-US" sz="2400" b="1" dirty="0" smtClean="0"/>
              <a:t>work until it turns around. </a:t>
            </a:r>
          </a:p>
          <a:p>
            <a:pPr lvl="1"/>
            <a:r>
              <a:rPr lang="en-US" sz="2400" b="1" dirty="0" smtClean="0"/>
              <a:t>As the mass returns to equilibrium an equal amount of positive work is done.</a:t>
            </a:r>
            <a:endParaRPr lang="en-US" sz="2400" b="1" dirty="0"/>
          </a:p>
          <a:p>
            <a:r>
              <a:rPr lang="en-US" sz="2600" b="1" dirty="0"/>
              <a:t>Therefore, </a:t>
            </a:r>
            <a:r>
              <a:rPr lang="en-US" sz="2600" b="1" u="sng" dirty="0" smtClean="0"/>
              <a:t>the spring force </a:t>
            </a:r>
            <a:r>
              <a:rPr lang="en-US" sz="2600" b="1" u="sng" dirty="0"/>
              <a:t>is a conservative force.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36"/>
          <a:stretch/>
        </p:blipFill>
        <p:spPr>
          <a:xfrm rot="5400000">
            <a:off x="8991271" y="2956085"/>
            <a:ext cx="3578546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23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Because the spring force is conservative, there is a Spring Potential Energy that is equal to the opposite of the work done by the conservative force.</a:t>
            </a:r>
            <a:endParaRPr lang="en-US" sz="2400" b="1" u="sng" dirty="0"/>
          </a:p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s</a:t>
            </a:r>
            <a:r>
              <a:rPr lang="en-US" sz="2400" b="1" dirty="0" smtClean="0"/>
              <a:t> = – </a:t>
            </a:r>
            <a:r>
              <a:rPr lang="en-US" sz="2400" b="1" dirty="0" err="1" smtClean="0"/>
              <a:t>W</a:t>
            </a:r>
            <a:r>
              <a:rPr lang="en-US" sz="2400" b="1" baseline="-25000" dirty="0" err="1" smtClean="0"/>
              <a:t>s</a:t>
            </a:r>
            <a:r>
              <a:rPr lang="en-US" sz="2400" b="1" baseline="-25000" dirty="0" smtClean="0"/>
              <a:t>		</a:t>
            </a:r>
            <a:r>
              <a:rPr lang="en-US" sz="2400" b="1" dirty="0" smtClean="0"/>
              <a:t>(Note IB uses the general symbol E</a:t>
            </a:r>
            <a:r>
              <a:rPr lang="en-US" sz="2400" b="1" baseline="-25000" dirty="0" smtClean="0"/>
              <a:t>p</a:t>
            </a:r>
            <a:r>
              <a:rPr lang="en-US" sz="2400" b="1" dirty="0" smtClean="0"/>
              <a:t> for all potential energies)</a:t>
            </a:r>
          </a:p>
          <a:p>
            <a:r>
              <a:rPr lang="en-US" sz="3200" b="1" dirty="0" smtClean="0"/>
              <a:t>U</a:t>
            </a:r>
            <a:r>
              <a:rPr lang="en-US" sz="3200" b="1" baseline="-25000" dirty="0" smtClean="0"/>
              <a:t>s </a:t>
            </a:r>
            <a:r>
              <a:rPr lang="en-US" sz="3200" b="1" dirty="0" smtClean="0"/>
              <a:t> = ½ kx</a:t>
            </a:r>
            <a:r>
              <a:rPr lang="en-US" sz="3200" b="1" baseline="30000" dirty="0" smtClean="0"/>
              <a:t>2</a:t>
            </a:r>
            <a:endParaRPr lang="en-US" sz="3200" b="1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36"/>
          <a:stretch/>
        </p:blipFill>
        <p:spPr>
          <a:xfrm rot="5400000">
            <a:off x="8991271" y="2956085"/>
            <a:ext cx="3578546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2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36121</TotalTime>
  <Words>942</Words>
  <Application>Microsoft Office PowerPoint</Application>
  <PresentationFormat>Widescreen</PresentationFormat>
  <Paragraphs>88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Century Gothic</vt:lpstr>
      <vt:lpstr>Euclid Extra</vt:lpstr>
      <vt:lpstr>Euclid Symbol</vt:lpstr>
      <vt:lpstr>Wingdings 3</vt:lpstr>
      <vt:lpstr>Ion Boardroom</vt:lpstr>
      <vt:lpstr>Physics 2 – Jan 15, 2019</vt:lpstr>
      <vt:lpstr>Agenda, Assignment</vt:lpstr>
      <vt:lpstr>Types of Systems</vt:lpstr>
      <vt:lpstr>Change in energy for a system</vt:lpstr>
      <vt:lpstr>Conservation of Energy</vt:lpstr>
      <vt:lpstr>Conservative Forces an</vt:lpstr>
      <vt:lpstr>Gravitational Potential E</vt:lpstr>
      <vt:lpstr>Spring Force</vt:lpstr>
      <vt:lpstr>Spring Force</vt:lpstr>
      <vt:lpstr>Problem Solving with Cons of Energy</vt:lpstr>
      <vt:lpstr>Problem Solving with Cons of Energy</vt:lpstr>
      <vt:lpstr>When there is friction….</vt:lpstr>
      <vt:lpstr>When there is friction….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348</cp:revision>
  <dcterms:created xsi:type="dcterms:W3CDTF">2015-08-11T02:33:52Z</dcterms:created>
  <dcterms:modified xsi:type="dcterms:W3CDTF">2019-01-15T23:19:45Z</dcterms:modified>
</cp:coreProperties>
</file>